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58" r:id="rId4"/>
    <p:sldId id="259" r:id="rId5"/>
    <p:sldId id="293" r:id="rId6"/>
    <p:sldId id="296" r:id="rId7"/>
    <p:sldId id="294" r:id="rId8"/>
    <p:sldId id="295" r:id="rId9"/>
    <p:sldId id="298" r:id="rId10"/>
    <p:sldId id="278" r:id="rId11"/>
    <p:sldId id="279" r:id="rId12"/>
    <p:sldId id="280" r:id="rId13"/>
    <p:sldId id="299" r:id="rId14"/>
    <p:sldId id="281" r:id="rId15"/>
    <p:sldId id="297" r:id="rId16"/>
    <p:sldId id="30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2"/>
    <a:srgbClr val="E38303"/>
    <a:srgbClr val="FC7B00"/>
    <a:srgbClr val="58700A"/>
    <a:srgbClr val="F5B433"/>
    <a:srgbClr val="F8A142"/>
    <a:srgbClr val="F9B367"/>
    <a:srgbClr val="71944E"/>
    <a:srgbClr val="68A141"/>
    <a:srgbClr val="8AB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9" autoAdjust="0"/>
    <p:restoredTop sz="93600" autoAdjust="0"/>
  </p:normalViewPr>
  <p:slideViewPr>
    <p:cSldViewPr>
      <p:cViewPr varScale="1">
        <p:scale>
          <a:sx n="105" d="100"/>
          <a:sy n="105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2006</a:t>
            </a:r>
            <a:endParaRPr lang="en-US" dirty="0">
              <a:latin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00ACA2"/>
            </a:solidFill>
          </c:spPr>
          <c:dPt>
            <c:idx val="0"/>
            <c:bubble3D val="0"/>
            <c:spPr>
              <a:solidFill>
                <a:srgbClr val="00AC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0.99</c:v>
                </c:pt>
                <c:pt idx="1">
                  <c:v>1.0000000000000049E-2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2012</a:t>
            </a:r>
            <a:endParaRPr lang="en-US" dirty="0">
              <a:latin typeface="Tahoma" pitchFamily="34" charset="0"/>
              <a:cs typeface="Tahoma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dPt>
            <c:idx val="0"/>
            <c:bubble3D val="0"/>
            <c:spPr>
              <a:solidFill>
                <a:srgbClr val="00ACA2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Helvetica" pitchFamily="34" charset="0"/>
              </a:rPr>
              <a:t>1996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Helvetica" pitchFamily="34" charset="0"/>
              </a:rPr>
              <a:t>2004</a:t>
            </a:r>
            <a:endParaRPr lang="en-US" dirty="0">
              <a:latin typeface="Helvetica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C04B5-138B-462F-859D-0266BA318D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10F62-177F-484F-BE67-1E5C86E89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3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DD195-D85B-4DB8-862B-B85C14C5B0DB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66284-1B85-4352-8AB8-073B4CE3C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54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5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1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0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5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78FC6-AD1A-4891-B052-1F9E7FD3A2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30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9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78FC6-AD1A-4891-B052-1F9E7FD3A2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7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200" spc="300" dirty="0" smtClean="0">
                <a:solidFill>
                  <a:schemeClr val="bg1"/>
                </a:solidFill>
                <a:latin typeface="Helvetica Neue Light"/>
              </a:rPr>
              <a:t>GHG Accounting and Reporting Principles</a:t>
            </a:r>
            <a:endParaRPr lang="pt-BR" sz="1200" spc="300" dirty="0">
              <a:solidFill>
                <a:schemeClr val="bg1"/>
              </a:solidFill>
              <a:latin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8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53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1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2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2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13" y="4744722"/>
            <a:ext cx="8458561" cy="58582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title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20314" y="4040221"/>
            <a:ext cx="8458560" cy="70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600">
                <a:solidFill>
                  <a:srgbClr val="229E8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t="20279" r="19946"/>
          <a:stretch/>
        </p:blipFill>
        <p:spPr>
          <a:xfrm>
            <a:off x="5495788" y="0"/>
            <a:ext cx="3648211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2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483360"/>
            <a:ext cx="8318881" cy="4642803"/>
          </a:xfrm>
        </p:spPr>
        <p:txBody>
          <a:bodyPr>
            <a:normAutofit/>
          </a:bodyPr>
          <a:lstStyle>
            <a:lvl1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1pPr>
            <a:lvl2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2pPr>
            <a:lvl3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3pPr>
            <a:lvl4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4pPr>
            <a:lvl5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2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70840" y="0"/>
            <a:ext cx="47315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5400000">
            <a:off x="8475196" y="309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Introduction</a:t>
            </a:r>
            <a:endParaRPr lang="pt-BR" sz="800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8475196" y="2015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Organizational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5400000">
            <a:off x="8475196" y="28541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Operational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 rot="5400000">
            <a:off x="8475196" y="36923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Tracking</a:t>
            </a: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over time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5400000">
            <a:off x="8475196" y="4500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Calculating Emissions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5400000">
            <a:off x="8475196" y="5368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Reporting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5400000">
            <a:off x="8475196" y="6206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Review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8714583" y="9900"/>
            <a:ext cx="4571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5400000">
            <a:off x="8475196" y="1177735"/>
            <a:ext cx="868680" cy="365760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Principles</a:t>
            </a:r>
            <a:endParaRPr lang="pt-BR" sz="8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G_Logo_Portrait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43" y="1188720"/>
            <a:ext cx="3081061" cy="292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313" y="4724400"/>
            <a:ext cx="8458561" cy="669367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sz="2400" dirty="0" smtClean="0"/>
              <a:t>A Corporate Accounting and Reporting Standard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14" y="5393767"/>
            <a:ext cx="8458560" cy="5498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dirty="0" smtClean="0">
                <a:solidFill>
                  <a:srgbClr val="6A6B6D"/>
                </a:solidFill>
                <a:latin typeface="Tahoma" pitchFamily="34" charset="0"/>
                <a:cs typeface="Tahoma" pitchFamily="34" charset="0"/>
              </a:rPr>
              <a:t>Training Curriculum</a:t>
            </a:r>
          </a:p>
        </p:txBody>
      </p:sp>
      <p:pic>
        <p:nvPicPr>
          <p:cNvPr id="6" name="Picture 5" descr="GHG_Logo_Landscape_CMYK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70840" y="0"/>
            <a:ext cx="47315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5400000">
            <a:off x="8475196" y="309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Introduction</a:t>
            </a:r>
            <a:endParaRPr lang="pt-BR" sz="800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5400000">
            <a:off x="8475196" y="1177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ysClr val="windowText" lastClr="000000"/>
                </a:solidFill>
                <a:latin typeface="Tahoma" pitchFamily="34" charset="0"/>
                <a:ea typeface="+mn-ea"/>
                <a:cs typeface="Tahoma" pitchFamily="34" charset="0"/>
              </a:rPr>
              <a:t>Principles</a:t>
            </a:r>
            <a:endParaRPr lang="pt-BR" sz="800" kern="1200" dirty="0">
              <a:solidFill>
                <a:sysClr val="windowText" lastClr="00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8475196" y="2015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Organizational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5400000">
            <a:off x="8475196" y="28541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Operational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 rot="5400000">
            <a:off x="8475196" y="36923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Tracking</a:t>
            </a: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over time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5400000">
            <a:off x="8475196" y="4500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Calculating Emissions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5400000">
            <a:off x="8475196" y="5368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Reporting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5400000">
            <a:off x="8475196" y="6206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Review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8714583" y="9900"/>
            <a:ext cx="4571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228600" y="1447800"/>
            <a:ext cx="8153400" cy="533400"/>
          </a:xfrm>
          <a:prstGeom prst="roundRect">
            <a:avLst/>
          </a:prstGeom>
          <a:solidFill>
            <a:srgbClr val="229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GHG Accounting and Reporting Principles</a:t>
            </a: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228600" y="2133600"/>
            <a:ext cx="8153400" cy="533400"/>
          </a:xfrm>
          <a:prstGeom prst="roundRect">
            <a:avLst/>
          </a:prstGeom>
          <a:solidFill>
            <a:srgbClr val="229E8F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 Setting Organizational Boundaries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228600" y="2819400"/>
            <a:ext cx="8153400" cy="533400"/>
          </a:xfrm>
          <a:prstGeom prst="roundRect">
            <a:avLst/>
          </a:prstGeom>
          <a:solidFill>
            <a:srgbClr val="229E8F">
              <a:alpha val="8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4. Setting Operational Boundaries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 userDrawn="1"/>
        </p:nvSpPr>
        <p:spPr bwMode="auto">
          <a:xfrm>
            <a:off x="228600" y="3505200"/>
            <a:ext cx="8153400" cy="533400"/>
          </a:xfrm>
          <a:prstGeom prst="roundRect">
            <a:avLst/>
          </a:prstGeom>
          <a:solidFill>
            <a:srgbClr val="229E8F">
              <a:alpha val="7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5. Tracking Emissions Over Time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228600" y="4191000"/>
            <a:ext cx="8153400" cy="533400"/>
          </a:xfrm>
          <a:prstGeom prst="roundRect">
            <a:avLst/>
          </a:prstGeom>
          <a:solidFill>
            <a:srgbClr val="229E8F">
              <a:alpha val="6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6. Identifying and Calculating Emissions</a:t>
            </a:r>
          </a:p>
        </p:txBody>
      </p:sp>
      <p:sp>
        <p:nvSpPr>
          <p:cNvPr id="20" name="Rounded Rectangle 19"/>
          <p:cNvSpPr/>
          <p:nvPr userDrawn="1"/>
        </p:nvSpPr>
        <p:spPr bwMode="auto">
          <a:xfrm>
            <a:off x="228600" y="4876800"/>
            <a:ext cx="8153400" cy="533400"/>
          </a:xfrm>
          <a:prstGeom prst="roundRect">
            <a:avLst/>
          </a:prstGeom>
          <a:solidFill>
            <a:srgbClr val="229E8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7. Reporting GHG Emissions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 userDrawn="1"/>
        </p:nvSpPr>
        <p:spPr bwMode="auto">
          <a:xfrm>
            <a:off x="228600" y="5562600"/>
            <a:ext cx="8153400" cy="533400"/>
          </a:xfrm>
          <a:prstGeom prst="roundRect">
            <a:avLst/>
          </a:prstGeom>
          <a:solidFill>
            <a:srgbClr val="229E8F">
              <a:alpha val="5215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8. Review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5515968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4843816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3400" y="41605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3400" y="34747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3400" y="27889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33401" y="21031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33401" y="1371600"/>
            <a:ext cx="640080" cy="685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54169" y="791872"/>
            <a:ext cx="8458562" cy="528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algn="ctr"/>
            <a:r>
              <a:rPr lang="en-US" sz="2800" dirty="0" smtClean="0"/>
              <a:t>Lesson Modules</a:t>
            </a:r>
            <a:endParaRPr lang="en-US" sz="2400" dirty="0"/>
          </a:p>
        </p:txBody>
      </p:sp>
      <p:pic>
        <p:nvPicPr>
          <p:cNvPr id="32" name="Picture 31" descr="GHG_Logo_Landscape_CMYK-0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486" y="6263373"/>
            <a:ext cx="8466290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2330" y="6320731"/>
            <a:ext cx="358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rgbClr val="6A6B6D"/>
                </a:solidFill>
                <a:latin typeface="Tahoma"/>
                <a:ea typeface="+mn-ea"/>
                <a:cs typeface="Tahoma"/>
              </a:rPr>
              <a:t>A Corporate Accounting and Reporting Standard</a:t>
            </a:r>
            <a:endParaRPr lang="en-US" sz="1200" b="0" i="1" dirty="0" smtClean="0">
              <a:solidFill>
                <a:srgbClr val="6A6B6D"/>
              </a:solidFill>
              <a:latin typeface="Tahoma"/>
              <a:cs typeface="Tahoma"/>
            </a:endParaRPr>
          </a:p>
        </p:txBody>
      </p:sp>
      <p:pic>
        <p:nvPicPr>
          <p:cNvPr id="7" name="Picture 6" descr="GHG_Logo_Landscape_CMYK-0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  <p:pic>
        <p:nvPicPr>
          <p:cNvPr id="11" name="Picture 10" descr="copyright WRI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991" y="6310098"/>
            <a:ext cx="2890681" cy="2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595959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•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–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•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–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»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Corporate Accounting and Reporting Standard</a:t>
            </a:r>
            <a:endParaRPr lang="en-US" sz="2500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757997"/>
            <a:ext cx="3982569" cy="46428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Comparable data needed to track emissions over time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Consistently apply:</a:t>
            </a:r>
          </a:p>
          <a:p>
            <a:pPr lvl="1"/>
            <a:r>
              <a:rPr lang="en-US" sz="2000" dirty="0" smtClean="0"/>
              <a:t>accounting approaches</a:t>
            </a:r>
          </a:p>
          <a:p>
            <a:pPr lvl="1"/>
            <a:r>
              <a:rPr lang="en-US" sz="2000" dirty="0" smtClean="0"/>
              <a:t>inventory boundaries</a:t>
            </a:r>
          </a:p>
          <a:p>
            <a:pPr lvl="1"/>
            <a:r>
              <a:rPr lang="en-US" sz="2000" dirty="0" smtClean="0"/>
              <a:t>calculation methodologies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Document and justify any changes to above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3. Consistency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49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635760"/>
            <a:ext cx="4439769" cy="47650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Disclose emissions info clearly, factually and neutrally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Maintain clear documentation and archives (audit trail)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Disclose and justify exclusions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Provide references for methodologies and data sources</a:t>
            </a:r>
          </a:p>
          <a:p>
            <a:r>
              <a:rPr lang="en-US" sz="2000" dirty="0" smtClean="0"/>
              <a:t>Independent external verification can help ensure transparency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4. Transparency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0"/>
            <a:ext cx="40385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757997"/>
            <a:ext cx="4287369" cy="46428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should be credible enough to use in decision making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Calculations should be systematically neither over nor under actual values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Uncertainties should be reduced as far as practicable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5. Accuracy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0385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048000"/>
            <a:ext cx="8077200" cy="2362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880">
              <a:spcBef>
                <a:spcPct val="20000"/>
              </a:spcBef>
              <a:buFont typeface="Arial" pitchFamily="34" charset="0"/>
            </a:pPr>
            <a:r>
              <a:rPr lang="en-US" u="sng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Problem</a:t>
            </a:r>
            <a:r>
              <a:rPr lang="en-US" sz="2000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: </a:t>
            </a:r>
            <a:r>
              <a:rPr lang="en-US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Data on energy consumption for shops in shopping centers</a:t>
            </a:r>
            <a:endParaRPr lang="en-US" sz="1600" dirty="0" smtClean="0">
              <a:solidFill>
                <a:sysClr val="windowText" lastClr="000000"/>
              </a:solidFill>
              <a:latin typeface="Helvetica Neue Light"/>
              <a:cs typeface="Helvetica Neue Light"/>
            </a:endParaRPr>
          </a:p>
          <a:p>
            <a:pPr marL="274320" lvl="1" indent="0">
              <a:spcBef>
                <a:spcPct val="20000"/>
              </a:spcBef>
              <a:buFont typeface="Arial" pitchFamily="34" charset="0"/>
            </a:pPr>
            <a:r>
              <a:rPr lang="en-US" sz="1600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 Estimates         inaccurate data</a:t>
            </a:r>
          </a:p>
          <a:p>
            <a:pPr marL="274320" lvl="1" indent="0">
              <a:spcBef>
                <a:spcPct val="20000"/>
              </a:spcBef>
              <a:buFont typeface="Arial" pitchFamily="34" charset="0"/>
            </a:pPr>
            <a:r>
              <a:rPr lang="en-US" sz="1600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 Exclusion b/c of inaccuracy        incomplete data</a:t>
            </a:r>
          </a:p>
          <a:p>
            <a:pPr indent="182880">
              <a:spcBef>
                <a:spcPct val="20000"/>
              </a:spcBef>
              <a:buFont typeface="Arial" pitchFamily="34" charset="0"/>
            </a:pPr>
            <a:endParaRPr lang="en-US" sz="1600" dirty="0" smtClean="0">
              <a:solidFill>
                <a:sysClr val="windowText" lastClr="000000"/>
              </a:solidFill>
              <a:latin typeface="Helvetica Neue Light"/>
              <a:cs typeface="Helvetica Neue Light"/>
            </a:endParaRPr>
          </a:p>
          <a:p>
            <a:pPr indent="182880">
              <a:spcBef>
                <a:spcPct val="20000"/>
              </a:spcBef>
              <a:buFont typeface="Arial" pitchFamily="34" charset="0"/>
            </a:pPr>
            <a:endParaRPr lang="en-US" sz="1600" dirty="0" smtClean="0">
              <a:solidFill>
                <a:sysClr val="windowText" lastClr="000000"/>
              </a:solidFill>
              <a:latin typeface="Helvetica Neue Light"/>
              <a:cs typeface="Helvetica Neue Light"/>
            </a:endParaRPr>
          </a:p>
          <a:p>
            <a:pPr indent="182880">
              <a:spcBef>
                <a:spcPct val="20000"/>
              </a:spcBef>
              <a:buFont typeface="Arial" pitchFamily="34" charset="0"/>
            </a:pPr>
            <a:endParaRPr lang="en-US" sz="1600" dirty="0" smtClean="0">
              <a:solidFill>
                <a:sysClr val="windowText" lastClr="000000"/>
              </a:solidFill>
              <a:latin typeface="Helvetica Neue Light"/>
              <a:cs typeface="Helvetica Neue Light"/>
            </a:endParaRPr>
          </a:p>
          <a:p>
            <a:pPr indent="182880">
              <a:spcBef>
                <a:spcPct val="20000"/>
              </a:spcBef>
              <a:buFont typeface="Arial" pitchFamily="34" charset="0"/>
            </a:pPr>
            <a:endParaRPr lang="en-US" sz="1600" dirty="0" smtClean="0">
              <a:solidFill>
                <a:sysClr val="windowText" lastClr="00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318881" cy="4841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The Body Shop improved ACCURACY and COMPLETENESS</a:t>
            </a:r>
            <a:endParaRPr lang="en-US" sz="2400" b="1" cap="small" spc="300" dirty="0" smtClean="0">
              <a:solidFill>
                <a:srgbClr val="FC7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Helvetica Neue"/>
            </a:endParaRP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Accuracy – Completeness Tradeoff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3400" y="4038600"/>
            <a:ext cx="7620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880">
              <a:spcBef>
                <a:spcPct val="20000"/>
              </a:spcBef>
              <a:buFont typeface="Arial" pitchFamily="34" charset="0"/>
            </a:pPr>
            <a:r>
              <a:rPr lang="en-US" u="sng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Solution</a:t>
            </a:r>
            <a:r>
              <a:rPr lang="en-US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:</a:t>
            </a:r>
          </a:p>
          <a:p>
            <a:pPr marL="274320" lvl="1" indent="0">
              <a:spcBef>
                <a:spcPct val="20000"/>
              </a:spcBef>
              <a:buFont typeface="Arial" pitchFamily="34" charset="0"/>
            </a:pPr>
            <a:r>
              <a:rPr lang="en-US" sz="1600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 Stores directly monitored energy consumption OR</a:t>
            </a:r>
          </a:p>
          <a:p>
            <a:pPr marL="274320" lvl="1" indent="0">
              <a:spcBef>
                <a:spcPct val="20000"/>
              </a:spcBef>
              <a:buFont typeface="Arial" pitchFamily="34" charset="0"/>
            </a:pPr>
            <a:r>
              <a:rPr lang="en-US" sz="1600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 Used guidelines to estimate emissions with store size and equipment data</a:t>
            </a:r>
          </a:p>
        </p:txBody>
      </p:sp>
      <p:pic>
        <p:nvPicPr>
          <p:cNvPr id="9" name="Picture 2" descr="http://www.cdnwomen.org/images/CWF-Corpdonors-BodyShop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1447800"/>
            <a:ext cx="1371600" cy="13716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1981200" y="3505200"/>
            <a:ext cx="304800" cy="304800"/>
          </a:xfrm>
          <a:prstGeom prst="rightArrow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505200" y="3810000"/>
            <a:ext cx="304800" cy="304800"/>
          </a:xfrm>
          <a:prstGeom prst="rightArrow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uild="p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3360"/>
            <a:ext cx="8021169" cy="4642803"/>
          </a:xfrm>
        </p:spPr>
        <p:txBody>
          <a:bodyPr>
            <a:normAutofit/>
          </a:bodyPr>
          <a:lstStyle/>
          <a:p>
            <a:pPr marL="0" indent="-347472">
              <a:spcAft>
                <a:spcPts val="2400"/>
              </a:spcAft>
              <a:buClr>
                <a:srgbClr val="9CB782"/>
              </a:buClr>
              <a:buNone/>
            </a:pPr>
            <a:r>
              <a:rPr lang="en-US" dirty="0" smtClean="0"/>
              <a:t>To ensure that your inventory represents a faithful, true and fair account of your company’s emissions, adhere to the GHG accounting and reporting principles:</a:t>
            </a:r>
          </a:p>
          <a:p>
            <a:pPr marL="877824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Relevance</a:t>
            </a:r>
          </a:p>
          <a:p>
            <a:pPr marL="877824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Completeness</a:t>
            </a:r>
          </a:p>
          <a:p>
            <a:pPr marL="877824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Consistency</a:t>
            </a:r>
          </a:p>
          <a:p>
            <a:pPr marL="877824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Transparency</a:t>
            </a:r>
          </a:p>
          <a:p>
            <a:pPr marL="877824" indent="-514350">
              <a:spcAft>
                <a:spcPts val="2400"/>
              </a:spcAft>
              <a:buFont typeface="+mj-lt"/>
              <a:buAutoNum type="arabicPeriod"/>
            </a:pPr>
            <a:r>
              <a:rPr lang="en-US" sz="2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Helvetica Neue"/>
              </a:rPr>
              <a:t>Accuracy</a:t>
            </a:r>
          </a:p>
          <a:p>
            <a:pPr>
              <a:buClr>
                <a:srgbClr val="9CB782"/>
              </a:buCl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107908"/>
            <a:ext cx="59436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8688" lvl="1">
              <a:lnSpc>
                <a:spcPct val="80000"/>
              </a:lnSpc>
            </a:pPr>
            <a:r>
              <a:rPr lang="en-US" b="1" i="1" spc="-15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The Greenhouse Gas Protocol: A Corporate Accounting &amp; Reporting Standard</a:t>
            </a:r>
          </a:p>
          <a:p>
            <a:pPr marL="928688" lvl="1">
              <a:lnSpc>
                <a:spcPct val="80000"/>
              </a:lnSpc>
            </a:pPr>
            <a:endParaRPr lang="en-US" i="1" spc="-150" dirty="0" smtClean="0">
              <a:solidFill>
                <a:srgbClr val="4E7300"/>
              </a:solidFill>
              <a:latin typeface="Tahoma" pitchFamily="34" charset="0"/>
              <a:cs typeface="Tahoma" pitchFamily="34" charset="0"/>
            </a:endParaRPr>
          </a:p>
          <a:p>
            <a:pPr marL="928688" lvl="1">
              <a:lnSpc>
                <a:spcPct val="80000"/>
              </a:lnSpc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Chapter 1: GHG Accounting and Reporting Principles</a:t>
            </a:r>
            <a:endParaRPr lang="en-US" i="1" dirty="0" smtClean="0">
              <a:solidFill>
                <a:srgbClr val="999933"/>
              </a:solidFill>
              <a:latin typeface="Tahoma" pitchFamily="34" charset="0"/>
              <a:cs typeface="Tahoma" pitchFamily="34" charset="0"/>
            </a:endParaRPr>
          </a:p>
          <a:p>
            <a:pPr marL="928688" lvl="1">
              <a:lnSpc>
                <a:spcPct val="80000"/>
              </a:lnSpc>
            </a:pPr>
            <a:endParaRPr lang="en-US" sz="1600" b="1" i="1" dirty="0" smtClean="0">
              <a:solidFill>
                <a:srgbClr val="4E7300"/>
              </a:solidFill>
              <a:latin typeface="Tahoma" pitchFamily="34" charset="0"/>
              <a:cs typeface="Tahoma" pitchFamily="34" charset="0"/>
            </a:endParaRPr>
          </a:p>
          <a:p>
            <a:pPr marL="1333500" lvl="2">
              <a:lnSpc>
                <a:spcPct val="80000"/>
              </a:lnSpc>
            </a:pP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4" descr="Corporate Standard cover (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767013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Has your organization implemented any measures to ensure the above principles in its financial accounting or other record keeping/reporting?</a:t>
            </a:r>
          </a:p>
          <a:p>
            <a:pPr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 smtClean="0"/>
              <a:t>Can you think of a possible scenario in which there may be a tradeoff between two principles?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3733800"/>
            <a:ext cx="8077200" cy="2209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small" spc="300" normalizeH="0" baseline="0" noProof="0" dirty="0" smtClean="0">
                <a:ln>
                  <a:noFill/>
                </a:ln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ea typeface="+mn-ea"/>
                <a:cs typeface="Helvetica Neue"/>
              </a:rPr>
              <a:t>Relevance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small" spc="300" normalizeH="0" baseline="0" noProof="0" dirty="0" smtClean="0">
                <a:ln>
                  <a:noFill/>
                </a:ln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ea typeface="+mn-ea"/>
                <a:cs typeface="Helvetica Neue"/>
              </a:rPr>
              <a:t>Completeness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small" spc="300" normalizeH="0" baseline="0" noProof="0" dirty="0" smtClean="0">
                <a:ln>
                  <a:noFill/>
                </a:ln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ea typeface="+mn-ea"/>
                <a:cs typeface="Helvetica Neue"/>
              </a:rPr>
              <a:t>Consistency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small" spc="300" normalizeH="0" baseline="0" noProof="0" dirty="0" smtClean="0">
                <a:ln>
                  <a:noFill/>
                </a:ln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ea typeface="+mn-ea"/>
                <a:cs typeface="Helvetica Neue"/>
              </a:rPr>
              <a:t>Transparency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small" spc="300" normalizeH="0" baseline="0" noProof="0" dirty="0" smtClean="0">
                <a:ln>
                  <a:noFill/>
                </a:ln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 Neue"/>
                <a:ea typeface="+mn-ea"/>
                <a:cs typeface="Helvetica Neue"/>
              </a:rPr>
              <a:t>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 Modules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3276600"/>
            <a:ext cx="1440067" cy="1143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3" name="Rounded Rectangle 22"/>
          <p:cNvSpPr/>
          <p:nvPr/>
        </p:nvSpPr>
        <p:spPr>
          <a:xfrm>
            <a:off x="152400" y="1371600"/>
            <a:ext cx="8305800" cy="685800"/>
          </a:xfrm>
          <a:prstGeom prst="roundRect">
            <a:avLst/>
          </a:prstGeom>
          <a:noFill/>
          <a:ln w="76200">
            <a:solidFill>
              <a:srgbClr val="6A6B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20313" y="5562600"/>
            <a:ext cx="8458561" cy="585820"/>
          </a:xfrm>
        </p:spPr>
        <p:txBody>
          <a:bodyPr/>
          <a:lstStyle/>
          <a:p>
            <a:r>
              <a:rPr lang="es-US" spc="300" dirty="0" err="1" smtClean="0">
                <a:solidFill>
                  <a:srgbClr val="6A6B6D"/>
                </a:solidFill>
                <a:latin typeface="Tahoma" pitchFamily="34" charset="0"/>
                <a:cs typeface="Tahoma" pitchFamily="34" charset="0"/>
              </a:rPr>
              <a:t>Lesson</a:t>
            </a:r>
            <a:r>
              <a:rPr lang="es-US" spc="300" dirty="0" smtClean="0">
                <a:solidFill>
                  <a:srgbClr val="6A6B6D"/>
                </a:solidFill>
                <a:latin typeface="Tahoma" pitchFamily="34" charset="0"/>
                <a:cs typeface="Tahoma" pitchFamily="34" charset="0"/>
              </a:rPr>
              <a:t> 2</a:t>
            </a:r>
            <a:endParaRPr lang="en-US" dirty="0">
              <a:solidFill>
                <a:srgbClr val="6A6B6D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0314" y="4858100"/>
            <a:ext cx="8458560" cy="7045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GHG Accounting and Reporting Principles	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881" y="1600201"/>
            <a:ext cx="4087719" cy="3276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19" y="1910397"/>
            <a:ext cx="8318881" cy="4185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In this lesson, you will learn: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The 5 principles that guide the Corporate Standard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How the principles were developed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How to apply the principles to your organization’s inventory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16" y="1066800"/>
            <a:ext cx="8458562" cy="52832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2138997"/>
            <a:ext cx="8318881" cy="46428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Guide GHG accounting and reporting to ensure that inventory represents a faithful, true and fair account of a company’s emissions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Derived largely from financial accounting and reporting principles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Developed through multi-stakeholder process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Principles: Use and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4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Relevance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4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Completeness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4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Consistency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4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Transparency</a:t>
            </a:r>
          </a:p>
          <a:p>
            <a:pPr algn="ctr">
              <a:spcAft>
                <a:spcPts val="1800"/>
              </a:spcAft>
              <a:buNone/>
            </a:pPr>
            <a:r>
              <a:rPr lang="en-US" sz="4000" b="1" cap="small" spc="300" dirty="0" smtClean="0">
                <a:solidFill>
                  <a:srgbClr val="00AC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Accuracy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5 Principles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529397"/>
            <a:ext cx="4439769" cy="46428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GHG inventories must contain information that internal and external users need for decision making</a:t>
            </a:r>
          </a:p>
          <a:p>
            <a:endParaRPr lang="en-US" sz="2200" dirty="0" smtClean="0"/>
          </a:p>
          <a:p>
            <a:r>
              <a:rPr lang="en-US" sz="2000" dirty="0" smtClean="0"/>
              <a:t>Inventory boundary should consider:</a:t>
            </a:r>
          </a:p>
          <a:p>
            <a:pPr lvl="1"/>
            <a:r>
              <a:rPr lang="en-US" sz="1900" dirty="0" smtClean="0"/>
              <a:t>Company characteristics</a:t>
            </a:r>
          </a:p>
          <a:p>
            <a:pPr lvl="1"/>
            <a:r>
              <a:rPr lang="en-US" sz="1900" dirty="0" smtClean="0"/>
              <a:t>Stakeholder needs</a:t>
            </a:r>
          </a:p>
          <a:p>
            <a:pPr lvl="1"/>
            <a:r>
              <a:rPr lang="en-US" sz="1900" dirty="0" smtClean="0"/>
              <a:t>Organizational structures</a:t>
            </a:r>
          </a:p>
          <a:p>
            <a:pPr lvl="1"/>
            <a:r>
              <a:rPr lang="en-US" sz="1900" dirty="0" smtClean="0"/>
              <a:t>Business context and relationships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1. Relevance</a:t>
            </a:r>
            <a:endParaRPr lang="en-US" dirty="0"/>
          </a:p>
        </p:txBody>
      </p:sp>
      <p:pic>
        <p:nvPicPr>
          <p:cNvPr id="15" name="Picture 2" descr="E:\Pub images 2011\Clocks and time\Copy of shutterstock_8913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3733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605597"/>
            <a:ext cx="4287369" cy="46428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Make a good faith effort to provide a complete, accurate, and consistent accounting of emissions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Account for all emissions within inventory boundary</a:t>
            </a:r>
          </a:p>
          <a:p>
            <a:pPr lvl="1"/>
            <a:r>
              <a:rPr lang="en-US" dirty="0" smtClean="0"/>
              <a:t>If some emissions estimated insufficiently, document and justify</a:t>
            </a:r>
          </a:p>
          <a:p>
            <a:pPr lvl="1"/>
            <a:r>
              <a:rPr lang="en-US" dirty="0" smtClean="0"/>
              <a:t>Do not exclude emissions from small sources (de </a:t>
            </a:r>
            <a:r>
              <a:rPr lang="en-US" dirty="0" err="1" smtClean="0"/>
              <a:t>minimis</a:t>
            </a:r>
            <a:r>
              <a:rPr lang="en-US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2. Completeness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0"/>
            <a:ext cx="4038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28600" y="3352800"/>
            <a:ext cx="8382000" cy="1905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96995701"/>
              </p:ext>
            </p:extLst>
          </p:nvPr>
        </p:nvGraphicFramePr>
        <p:xfrm>
          <a:off x="304800" y="3581400"/>
          <a:ext cx="23622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996380693"/>
              </p:ext>
            </p:extLst>
          </p:nvPr>
        </p:nvGraphicFramePr>
        <p:xfrm>
          <a:off x="6324600" y="3581400"/>
          <a:ext cx="23622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ight Arrow 20"/>
          <p:cNvSpPr/>
          <p:nvPr/>
        </p:nvSpPr>
        <p:spPr>
          <a:xfrm rot="1759567">
            <a:off x="6077891" y="3865949"/>
            <a:ext cx="1116123" cy="218098"/>
          </a:xfrm>
          <a:prstGeom prst="rightArrow">
            <a:avLst/>
          </a:prstGeom>
          <a:solidFill>
            <a:srgbClr val="5454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9783817">
            <a:off x="1484069" y="3846494"/>
            <a:ext cx="1330896" cy="228600"/>
          </a:xfrm>
          <a:prstGeom prst="rightArrow">
            <a:avLst/>
          </a:prstGeom>
          <a:solidFill>
            <a:srgbClr val="54545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04516986"/>
              </p:ext>
            </p:extLst>
          </p:nvPr>
        </p:nvGraphicFramePr>
        <p:xfrm>
          <a:off x="1943098" y="3747008"/>
          <a:ext cx="23622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2000" dirty="0" smtClean="0"/>
              <a:t>Structure of emissions sources changed over time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Example: Maintaining completeness over time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33400" y="5410200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ysClr val="windowText" lastClr="000000"/>
                </a:solidFill>
                <a:latin typeface="Helvetica Neue Light"/>
                <a:cs typeface="Helvetica Neue"/>
              </a:rPr>
              <a:t>VW maintained COMPLETENESS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over time</a:t>
            </a:r>
          </a:p>
          <a:p>
            <a:pPr marL="342900" indent="-342900" algn="ctr">
              <a:buFont typeface="Arial" pitchFamily="34" charset="0"/>
              <a:buNone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by </a:t>
            </a:r>
            <a:r>
              <a:rPr lang="en-US" sz="2000" dirty="0" smtClean="0">
                <a:solidFill>
                  <a:sysClr val="windowText" lastClr="000000"/>
                </a:solidFill>
                <a:latin typeface="Helvetica Neue Light"/>
                <a:cs typeface="Helvetica Neue Light"/>
              </a:rPr>
              <a:t>regularly reassessing emission sources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02006587"/>
              </p:ext>
            </p:extLst>
          </p:nvPr>
        </p:nvGraphicFramePr>
        <p:xfrm>
          <a:off x="9270847" y="3886200"/>
          <a:ext cx="2362200" cy="17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6" name="Picture 2" descr="http://www.cartype.com/images/page/Volkswagen_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057400"/>
            <a:ext cx="777980" cy="7989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895600" y="2819400"/>
            <a:ext cx="3124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Volkswagen</a:t>
            </a:r>
            <a:endParaRPr lang="en-US" sz="3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14600" y="3657600"/>
            <a:ext cx="3886200" cy="457200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Production process emissions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Graphic spid="15" grpId="0">
        <p:bldAsOne/>
      </p:bldGraphic>
      <p:bldGraphic spid="15" grpId="1">
        <p:bldAsOne/>
      </p:bldGraphic>
      <p:bldGraphic spid="18" grpId="0">
        <p:bldAsOne/>
      </p:bldGraphic>
      <p:bldP spid="21" grpId="0" animBg="1"/>
      <p:bldP spid="20" grpId="0" animBg="1"/>
      <p:bldP spid="20" grpId="1" animBg="1"/>
      <p:bldGraphic spid="8" grpId="0">
        <p:bldAsOne/>
      </p:bldGraphic>
      <p:bldP spid="2" grpId="0" build="p"/>
      <p:bldP spid="5" grpId="0"/>
      <p:bldGraphic spid="9" grpId="0">
        <p:bldAsOne/>
      </p:bldGraphic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380"/>
      </a:hlink>
      <a:folHlink>
        <a:srgbClr val="009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9699F1D82E8489539652D1D3605E0" ma:contentTypeVersion="14" ma:contentTypeDescription="Create a new document." ma:contentTypeScope="" ma:versionID="7f9de84e41ab407733e1146335bf5678">
  <xsd:schema xmlns:xsd="http://www.w3.org/2001/XMLSchema" xmlns:xs="http://www.w3.org/2001/XMLSchema" xmlns:p="http://schemas.microsoft.com/office/2006/metadata/properties" xmlns:ns1="http://schemas.microsoft.com/sharepoint/v3" xmlns:ns2="0f2b0006-c2ac-4c37-974f-93953e9e2787" xmlns:ns3="f1a64cc1-e1f5-4dc9-b425-36e48be156d1" targetNamespace="http://schemas.microsoft.com/office/2006/metadata/properties" ma:root="true" ma:fieldsID="fd0de4771770fc8b85fe80b92f9339eb" ns1:_="" ns2:_="" ns3:_="">
    <xsd:import namespace="http://schemas.microsoft.com/sharepoint/v3"/>
    <xsd:import namespace="0f2b0006-c2ac-4c37-974f-93953e9e2787"/>
    <xsd:import namespace="f1a64cc1-e1f5-4dc9-b425-36e48be15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0006-c2ac-4c37-974f-93953e9e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4cc1-e1f5-4dc9-b425-36e48be1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49BD10-4225-4285-8075-8B7C028F90AF}"/>
</file>

<file path=customXml/itemProps2.xml><?xml version="1.0" encoding="utf-8"?>
<ds:datastoreItem xmlns:ds="http://schemas.openxmlformats.org/officeDocument/2006/customXml" ds:itemID="{CBD64A8B-6C9C-4EB3-8991-44FBD1AEA755}"/>
</file>

<file path=customXml/itemProps3.xml><?xml version="1.0" encoding="utf-8"?>
<ds:datastoreItem xmlns:ds="http://schemas.openxmlformats.org/officeDocument/2006/customXml" ds:itemID="{7AAA1D49-4C0E-44D1-B6D1-A71D4130659D}"/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475</Words>
  <Application>Microsoft Office PowerPoint</Application>
  <PresentationFormat>On-screen Show (4:3)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Helvetica</vt:lpstr>
      <vt:lpstr>Helvetica Neue</vt:lpstr>
      <vt:lpstr>Helvetica Neue Light</vt:lpstr>
      <vt:lpstr>Tahoma</vt:lpstr>
      <vt:lpstr>1_Office Theme</vt:lpstr>
      <vt:lpstr>A Corporate Accounting and Reporting Standard</vt:lpstr>
      <vt:lpstr>Lesson  Modules</vt:lpstr>
      <vt:lpstr>GHG Accounting and Reporting Principles </vt:lpstr>
      <vt:lpstr>Learning Objectives</vt:lpstr>
      <vt:lpstr>Principles: Use and Development</vt:lpstr>
      <vt:lpstr>5 Principles</vt:lpstr>
      <vt:lpstr>1. Relevance</vt:lpstr>
      <vt:lpstr>2. Completeness</vt:lpstr>
      <vt:lpstr>Example: Maintaining completeness over time</vt:lpstr>
      <vt:lpstr>3. Consistency</vt:lpstr>
      <vt:lpstr>4. Transparency</vt:lpstr>
      <vt:lpstr>5. Accuracy</vt:lpstr>
      <vt:lpstr>Example: Accuracy – Completeness Tradeoff</vt:lpstr>
      <vt:lpstr>Summary</vt:lpstr>
      <vt:lpstr>Further Reading</vt:lpstr>
      <vt:lpstr>Discussion</vt:lpstr>
    </vt:vector>
  </TitlesOfParts>
  <Company>WORLD RESOURCES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bulldog</dc:creator>
  <cp:lastModifiedBy>Stephen Russell</cp:lastModifiedBy>
  <cp:revision>98</cp:revision>
  <dcterms:created xsi:type="dcterms:W3CDTF">2009-11-10T19:42:26Z</dcterms:created>
  <dcterms:modified xsi:type="dcterms:W3CDTF">2016-07-27T14:52:02Z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0x010100D1F9699F1D82E8489539652D1D3605E0</vt:lpwstr>
  </property>
  <property fmtid="{D5CDD505-2E9C-101B-9397-08002B2CF9AE}" pid="3" name="Order">
    <vt:r8>33300</vt:r8>
  </property>
  <property fmtid="{D5CDD505-2E9C-101B-9397-08002B2CF9AE}" pid="4" name="_CopySource">
    <vt:lpwstr>https://onewri-my.sharepoint.com/personal/yelena_akopian_wri_org/Documents/For Kai/Corporate Standard/Day 1/02_Principles.pptx</vt:lpwstr>
  </property>
  <property fmtid="{D5CDD505-2E9C-101B-9397-08002B2CF9AE}" pid="5" name="_SourceUrl">
    <vt:lpwstr/>
  </property>
  <property fmtid="{D5CDD505-2E9C-101B-9397-08002B2CF9AE}" pid="6" name="_SharedFileIndex">
    <vt:lpwstr/>
  </property>
</Properties>
</file>